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sldIdLst>
    <p:sldId id="256" r:id="rId2"/>
    <p:sldId id="257" r:id="rId3"/>
    <p:sldId id="258" r:id="rId4"/>
    <p:sldId id="259" r:id="rId5"/>
    <p:sldId id="261" r:id="rId6"/>
    <p:sldId id="263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8" d="100"/>
          <a:sy n="58" d="100"/>
        </p:scale>
        <p:origin x="521" y="3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1/31/2020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714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1/31/2020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612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1/31/2020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3618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1/31/2020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479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1/31/2020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689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1/31/2020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3925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1/31/2020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247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1/31/2020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7653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1/31/2020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0375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1/31/2020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141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1/31/2020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591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1/31/2020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6050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10" r:id="rId5"/>
    <p:sldLayoutId id="2147483704" r:id="rId6"/>
    <p:sldLayoutId id="2147483705" r:id="rId7"/>
    <p:sldLayoutId id="2147483706" r:id="rId8"/>
    <p:sldLayoutId id="2147483709" r:id="rId9"/>
    <p:sldLayoutId id="2147483707" r:id="rId10"/>
    <p:sldLayoutId id="2147483708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6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oni.mx/" TargetMode="External"/><Relationship Id="rId2" Type="http://schemas.openxmlformats.org/officeDocument/2006/relationships/hyperlink" Target="mailto:mhernandez@soni.mx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16A0E3C-60E6-4F39-BC55-5F7C224E1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5025DAC-8B93-4160-B017-3A274A5828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B0E58038-8ACE-4AD9-B404-25C603550D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8E9FAF-8351-4550-9201-D694F284FD0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45000"/>
          </a:blip>
          <a:srcRect t="14413" b="1318"/>
          <a:stretch/>
        </p:blipFill>
        <p:spPr>
          <a:xfrm>
            <a:off x="-3155" y="10"/>
            <a:ext cx="12191980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5AC3C0E7-6E60-4AB6-B755-8A8C7F09D6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286603"/>
            <a:ext cx="10058400" cy="3305009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48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Privacidad desde el diseño. </a:t>
            </a:r>
            <a:br>
              <a:rPr lang="en-US" sz="48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br>
              <a:rPr lang="en-US" sz="48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48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Registro Electrónico de Sistemas de Datos Personales</a:t>
            </a:r>
            <a:endParaRPr lang="en-US" sz="4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8A34772-9011-42B5-AA63-FD6DEC92EE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910746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ítulo 2">
            <a:extLst>
              <a:ext uri="{FF2B5EF4-FFF2-40B4-BE49-F238E27FC236}">
                <a16:creationId xmlns:a16="http://schemas.microsoft.com/office/drawing/2014/main" id="{92AEF85B-E33E-4C47-B3D3-81FF419673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36568" y="3794751"/>
            <a:ext cx="9042289" cy="2173145"/>
          </a:xfrm>
        </p:spPr>
        <p:txBody>
          <a:bodyPr vert="horz" lIns="0" tIns="45720" rIns="0" bIns="45720" rtlCol="0">
            <a:normAutofit fontScale="70000" lnSpcReduction="20000"/>
          </a:bodyPr>
          <a:lstStyle/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 InFOCDMX</a:t>
            </a:r>
          </a:p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Foro internacional en Protección de Datos Personales 2020</a:t>
            </a:r>
          </a:p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Ciudad de México</a:t>
            </a:r>
          </a:p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Enero 2020</a:t>
            </a:r>
          </a:p>
          <a:p>
            <a:pPr algn="r">
              <a:lnSpc>
                <a:spcPct val="100000"/>
              </a:lnSpc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Mauricio Hernández Aguilar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BCDE19-2810-4337-9C49-8589C42176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706148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F452A527-3631-41ED-858D-3777A7D14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6D4D20B-EC37-4912-B908-06A9B60DF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5916" y="639097"/>
            <a:ext cx="4007155" cy="347566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Privacidad por diseño consiste en implementar diversos principios de la protección de datos al momento de generar sistemas para almacenamientos de información personal.</a:t>
            </a:r>
          </a:p>
        </p:txBody>
      </p:sp>
      <p:pic>
        <p:nvPicPr>
          <p:cNvPr id="5" name="Marcador de contenido 4" descr="Captura de pantalla de un celular&#10;&#10;Descripción generada automáticamente">
            <a:extLst>
              <a:ext uri="{FF2B5EF4-FFF2-40B4-BE49-F238E27FC236}">
                <a16:creationId xmlns:a16="http://schemas.microsoft.com/office/drawing/2014/main" id="{2A96CF95-075C-4E65-B3B2-9515BF3062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94"/>
          <a:stretch/>
        </p:blipFill>
        <p:spPr>
          <a:xfrm>
            <a:off x="0" y="10"/>
            <a:ext cx="6936827" cy="6857990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28A9C89-B313-458F-9C85-515930A51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805053" y="4294754"/>
            <a:ext cx="43891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49431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AF3D62-93AB-4E7D-8FB1-4B133EFB7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Privacidad o intrusión</a:t>
            </a:r>
          </a:p>
        </p:txBody>
      </p:sp>
      <p:pic>
        <p:nvPicPr>
          <p:cNvPr id="8" name="Marcador de contenido 7" descr="Imagen que contiene edificio, interior, negro, firmar&#10;&#10;Descripción generada automáticamente">
            <a:extLst>
              <a:ext uri="{FF2B5EF4-FFF2-40B4-BE49-F238E27FC236}">
                <a16:creationId xmlns:a16="http://schemas.microsoft.com/office/drawing/2014/main" id="{6F057E5E-C0DC-4C9C-BB99-005553D6E0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9669" y="812800"/>
            <a:ext cx="5788865" cy="6045200"/>
          </a:xfrm>
        </p:spPr>
      </p:pic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6C36AB7-9B85-4F99-B24C-FEAD1F60CBC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s-MX" dirty="0"/>
              <a:t>¿Cuáles son las reglas?</a:t>
            </a:r>
          </a:p>
          <a:p>
            <a:r>
              <a:rPr lang="es-MX" dirty="0"/>
              <a:t>¿Procuración y administración de justicia = respeto de los derechos humanos, como la PDP?</a:t>
            </a:r>
          </a:p>
          <a:p>
            <a:r>
              <a:rPr lang="es-MX" dirty="0"/>
              <a:t>Cumplimiento por las autoridades vs “seguridad nacional o interés social”</a:t>
            </a:r>
          </a:p>
          <a:p>
            <a:r>
              <a:rPr lang="es-MX" dirty="0"/>
              <a:t>Órganos de supervisión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5927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AB6E427-3F73-4C06-A5D5-AE52C3883B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8C9BDAA-0390-4B39-9B5C-BC95E5120D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9919" cy="6858000"/>
          </a:xfrm>
          <a:prstGeom prst="rect">
            <a:avLst/>
          </a:prstGeom>
          <a:solidFill>
            <a:srgbClr val="45AF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4799E2D-802B-4445-848D-0D4AA05CF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516836"/>
            <a:ext cx="3084844" cy="2121948"/>
          </a:xfrm>
        </p:spPr>
        <p:txBody>
          <a:bodyPr>
            <a:normAutofit fontScale="90000"/>
          </a:bodyPr>
          <a:lstStyle/>
          <a:p>
            <a:r>
              <a:rPr lang="es-MX" sz="4400" dirty="0">
                <a:solidFill>
                  <a:srgbClr val="FFFFFF"/>
                </a:solidFill>
              </a:rPr>
              <a:t>Retos en México para la privacidad por diseño.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04A321A-A039-4720-87B4-66A4210E0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1752" y="2638787"/>
            <a:ext cx="27432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Marcador de contenido 6" descr="Imagen que contiene flor&#10;&#10;Descripción generada automáticamente">
            <a:extLst>
              <a:ext uri="{FF2B5EF4-FFF2-40B4-BE49-F238E27FC236}">
                <a16:creationId xmlns:a16="http://schemas.microsoft.com/office/drawing/2014/main" id="{D1D4F7A4-7F2B-4A41-86B3-5BA0C1102C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37" y="4550979"/>
            <a:ext cx="3670998" cy="1191387"/>
          </a:xfrm>
        </p:spPr>
      </p:pic>
      <p:pic>
        <p:nvPicPr>
          <p:cNvPr id="5" name="Marcador de contenido 4" descr="Captura de pantalla de un celular&#10;&#10;Descripción generada automáticamente">
            <a:extLst>
              <a:ext uri="{FF2B5EF4-FFF2-40B4-BE49-F238E27FC236}">
                <a16:creationId xmlns:a16="http://schemas.microsoft.com/office/drawing/2014/main" id="{A4FFAF56-422B-4CB4-8236-F7A98819E2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34" y="714703"/>
            <a:ext cx="8288903" cy="527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0679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16A0E3C-60E6-4F39-BC55-5F7C224E1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5025DAC-8B93-4160-B017-3A274A5828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80861964-D86C-4A50-8F6D-B466384A61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CD4FB2F-CD5C-4F2C-900E-CA36C5EC8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9485" y="634947"/>
            <a:ext cx="3690257" cy="110156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/>
              <a:t>Desafíos</a:t>
            </a:r>
          </a:p>
        </p:txBody>
      </p:sp>
      <p:pic>
        <p:nvPicPr>
          <p:cNvPr id="6" name="Marcador de contenido 5" descr="Captura de pantalla de un celular&#10;&#10;Descripción generada automáticamente">
            <a:extLst>
              <a:ext uri="{FF2B5EF4-FFF2-40B4-BE49-F238E27FC236}">
                <a16:creationId xmlns:a16="http://schemas.microsoft.com/office/drawing/2014/main" id="{11AB34A2-202E-46B6-AC33-BD0E66814D5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999" y="1445751"/>
            <a:ext cx="5335877" cy="3703065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54A678E-8F30-4E92-A5BF-F5D03D0113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98967" y="2246569"/>
            <a:ext cx="34747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64B182E-1C0C-48F1-8B2B-EA2E1C0697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273159" y="2407436"/>
            <a:ext cx="4276583" cy="3461658"/>
          </a:xfrm>
        </p:spPr>
        <p:txBody>
          <a:bodyPr vert="horz" lIns="0" tIns="45720" rIns="0" bIns="45720" rtlCol="0">
            <a:normAutofit/>
          </a:bodyPr>
          <a:lstStyle/>
          <a:p>
            <a:pPr>
              <a:lnSpc>
                <a:spcPct val="90000"/>
              </a:lnSpc>
            </a:pPr>
            <a:r>
              <a:rPr lang="es-MX" sz="1300" dirty="0"/>
              <a:t>Homologar</a:t>
            </a:r>
            <a:r>
              <a:rPr lang="en-US" sz="1300" dirty="0"/>
              <a:t> disposiciones en la Ley Federal de Protección de Datos Personales en Posesión de Particulares con los avances en Ciudad de México y la Ley General para sector público..</a:t>
            </a:r>
          </a:p>
          <a:p>
            <a:pPr>
              <a:lnSpc>
                <a:spcPct val="90000"/>
              </a:lnSpc>
            </a:pPr>
            <a:r>
              <a:rPr lang="en-US" sz="1300" dirty="0"/>
              <a:t>Recursos a ciberseguridad y Desarrollo tecnológico</a:t>
            </a:r>
          </a:p>
          <a:p>
            <a:pPr>
              <a:lnSpc>
                <a:spcPct val="90000"/>
              </a:lnSpc>
            </a:pPr>
            <a:r>
              <a:rPr lang="en-US" sz="1300" dirty="0"/>
              <a:t>Promover la adhesión de México al Convenio 108 con GDPR y adoptar la vanguardia en privacidad por diseño general y la que requieran las áreas de procuración, administración de justicia, además de las de prevención y combate a la delincuencia</a:t>
            </a:r>
          </a:p>
          <a:p>
            <a:pPr>
              <a:lnSpc>
                <a:spcPct val="90000"/>
              </a:lnSpc>
            </a:pPr>
            <a:r>
              <a:rPr lang="en-US" sz="1300" dirty="0"/>
              <a:t>Discursos coherentes con la realidad </a:t>
            </a:r>
          </a:p>
          <a:p>
            <a:pPr>
              <a:lnSpc>
                <a:spcPct val="90000"/>
              </a:lnSpc>
            </a:pPr>
            <a:r>
              <a:rPr lang="en-US" sz="1300" dirty="0"/>
              <a:t>Aceptar la capacitación desde dentro</a:t>
            </a:r>
          </a:p>
          <a:p>
            <a:pPr>
              <a:lnSpc>
                <a:spcPct val="90000"/>
              </a:lnSpc>
            </a:pPr>
            <a:r>
              <a:rPr lang="en-US" sz="1300" dirty="0"/>
              <a:t>Apoyo a las autoridades desde las organizaciones sociales para generar un cambio equilibrado y efectivo.</a:t>
            </a:r>
          </a:p>
          <a:p>
            <a:pPr>
              <a:lnSpc>
                <a:spcPct val="90000"/>
              </a:lnSpc>
            </a:pPr>
            <a:endParaRPr lang="en-US" sz="1300" dirty="0"/>
          </a:p>
        </p:txBody>
      </p:sp>
      <p:sp>
        <p:nvSpPr>
          <p:cNvPr id="25" name="Rectangle 18">
            <a:extLst>
              <a:ext uri="{FF2B5EF4-FFF2-40B4-BE49-F238E27FC236}">
                <a16:creationId xmlns:a16="http://schemas.microsoft.com/office/drawing/2014/main" id="{7465E1E6-76DA-46A7-87B0-0A3F9791A9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430578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16A0E3C-60E6-4F39-BC55-5F7C224E1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5025DAC-8B93-4160-B017-3A274A5828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E844E128-FF69-4E9F-8327-6B504B3C5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" y="0"/>
            <a:ext cx="12191985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1D9C5BA-A95A-42EB-AB85-54B577AFF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516835"/>
            <a:ext cx="3448259" cy="16665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GRACIAS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55CEADF-09EA-423C-8C45-F94AF44D5A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3686" y="2353592"/>
            <a:ext cx="329184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uadroTexto 2">
            <a:extLst>
              <a:ext uri="{FF2B5EF4-FFF2-40B4-BE49-F238E27FC236}">
                <a16:creationId xmlns:a16="http://schemas.microsoft.com/office/drawing/2014/main" id="{27030B82-4A34-4F9B-A898-21CDE90BA658}"/>
              </a:ext>
            </a:extLst>
          </p:cNvPr>
          <p:cNvSpPr txBox="1"/>
          <p:nvPr/>
        </p:nvSpPr>
        <p:spPr>
          <a:xfrm>
            <a:off x="643467" y="2546224"/>
            <a:ext cx="3448259" cy="3342747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defTabSz="914400">
              <a:spcAft>
                <a:spcPts val="600"/>
              </a:spcAft>
              <a:buFont typeface="Calibri" panose="020F0502020204030204" pitchFamily="34" charset="0"/>
            </a:pPr>
            <a:r>
              <a:rPr lang="en-US">
                <a:solidFill>
                  <a:srgbClr val="FFFFFF"/>
                </a:solidFill>
              </a:rPr>
              <a:t>MAURICIO HERNANDEZ</a:t>
            </a:r>
          </a:p>
          <a:p>
            <a:pPr defTabSz="914400">
              <a:spcAft>
                <a:spcPts val="600"/>
              </a:spcAft>
              <a:buFont typeface="Calibri" panose="020F0502020204030204" pitchFamily="34" charset="0"/>
            </a:pPr>
            <a:endParaRPr lang="en-US">
              <a:solidFill>
                <a:srgbClr val="FFFFFF"/>
              </a:solidFill>
            </a:endParaRPr>
          </a:p>
          <a:p>
            <a:pPr defTabSz="914400">
              <a:spcAft>
                <a:spcPts val="600"/>
              </a:spcAft>
              <a:buFont typeface="Calibri" panose="020F0502020204030204" pitchFamily="34" charset="0"/>
            </a:pPr>
            <a:r>
              <a:rPr lang="en-US">
                <a:solidFill>
                  <a:srgbClr val="FFFFFF"/>
                </a:solidFill>
              </a:rPr>
              <a:t>Bufete Soní</a:t>
            </a:r>
          </a:p>
          <a:p>
            <a:pPr defTabSz="914400">
              <a:spcAft>
                <a:spcPts val="600"/>
              </a:spcAft>
              <a:buFont typeface="Calibri" panose="020F0502020204030204" pitchFamily="34" charset="0"/>
            </a:pPr>
            <a:endParaRPr lang="en-US">
              <a:solidFill>
                <a:srgbClr val="FFFFFF"/>
              </a:solidFill>
            </a:endParaRPr>
          </a:p>
          <a:p>
            <a:pPr defTabSz="914400">
              <a:spcAft>
                <a:spcPts val="600"/>
              </a:spcAft>
              <a:buFont typeface="Calibri" panose="020F0502020204030204" pitchFamily="34" charset="0"/>
            </a:pPr>
            <a:r>
              <a:rPr lang="en-US">
                <a:solidFill>
                  <a:srgbClr val="FFFFFF"/>
                </a:solidFill>
                <a:hlinkClick r:id="rId2"/>
              </a:rPr>
              <a:t>mhernandez@soni.mx</a:t>
            </a:r>
            <a:endParaRPr lang="en-US">
              <a:solidFill>
                <a:srgbClr val="FFFFFF"/>
              </a:solidFill>
            </a:endParaRPr>
          </a:p>
          <a:p>
            <a:pPr defTabSz="914400">
              <a:spcAft>
                <a:spcPts val="600"/>
              </a:spcAft>
              <a:buFont typeface="Calibri" panose="020F0502020204030204" pitchFamily="34" charset="0"/>
            </a:pPr>
            <a:r>
              <a:rPr lang="en-US">
                <a:solidFill>
                  <a:srgbClr val="FFFFFF"/>
                </a:solidFill>
                <a:hlinkClick r:id="rId3"/>
              </a:rPr>
              <a:t>www.soni.mx</a:t>
            </a:r>
            <a:endParaRPr lang="en-US">
              <a:solidFill>
                <a:srgbClr val="FFFFFF"/>
              </a:solidFill>
            </a:endParaRPr>
          </a:p>
          <a:p>
            <a:pPr defTabSz="914400">
              <a:spcAft>
                <a:spcPts val="600"/>
              </a:spcAft>
              <a:buFont typeface="Calibri" panose="020F0502020204030204" pitchFamily="34" charset="0"/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1740D3-4856-4E47-BCC2-4D0C6CB6645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868" r="12699"/>
          <a:stretch/>
        </p:blipFill>
        <p:spPr>
          <a:xfrm>
            <a:off x="4654296" y="10"/>
            <a:ext cx="7537703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6901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RetrospectVTI">
  <a:themeElements>
    <a:clrScheme name="AnalogousFromDarkSeedLeftStep">
      <a:dk1>
        <a:srgbClr val="000000"/>
      </a:dk1>
      <a:lt1>
        <a:srgbClr val="FFFFFF"/>
      </a:lt1>
      <a:dk2>
        <a:srgbClr val="213A3B"/>
      </a:dk2>
      <a:lt2>
        <a:srgbClr val="E8E2E2"/>
      </a:lt2>
      <a:accent1>
        <a:srgbClr val="45AFB0"/>
      </a:accent1>
      <a:accent2>
        <a:srgbClr val="3BB181"/>
      </a:accent2>
      <a:accent3>
        <a:srgbClr val="48B75B"/>
      </a:accent3>
      <a:accent4>
        <a:srgbClr val="57B13B"/>
      </a:accent4>
      <a:accent5>
        <a:srgbClr val="89AD44"/>
      </a:accent5>
      <a:accent6>
        <a:srgbClr val="ACA339"/>
      </a:accent6>
      <a:hlink>
        <a:srgbClr val="5D8E2F"/>
      </a:hlink>
      <a:folHlink>
        <a:srgbClr val="7F7F7F"/>
      </a:folHlink>
    </a:clrScheme>
    <a:fontScheme name="Retrospect">
      <a:majorFont>
        <a:latin typeface="Georgia Pro Cond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Speak Pro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226</Words>
  <Application>Microsoft Office PowerPoint</Application>
  <PresentationFormat>Panorámica</PresentationFormat>
  <Paragraphs>27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Calibri</vt:lpstr>
      <vt:lpstr>Georgia Pro Cond Light</vt:lpstr>
      <vt:lpstr>Speak Pro</vt:lpstr>
      <vt:lpstr>RetrospectVTI</vt:lpstr>
      <vt:lpstr>Privacidad desde el diseño.   Registro Electrónico de Sistemas de Datos Personales</vt:lpstr>
      <vt:lpstr>Privacidad por diseño consiste en implementar diversos principios de la protección de datos al momento de generar sistemas para almacenamientos de información personal.</vt:lpstr>
      <vt:lpstr>Privacidad o intrusión</vt:lpstr>
      <vt:lpstr>Retos en México para la privacidad por diseño.</vt:lpstr>
      <vt:lpstr>Desafíos</vt:lpstr>
      <vt:lpstr>GRACIAS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Privacidad desde el diseño. Registro Electrónico de Sistemas de Datos Personales</dc:title>
  <dc:creator>Mauricio Hernández</dc:creator>
  <cp:lastModifiedBy>Mauricio Hernández</cp:lastModifiedBy>
  <cp:revision>4</cp:revision>
  <dcterms:created xsi:type="dcterms:W3CDTF">2020-01-31T16:11:29Z</dcterms:created>
  <dcterms:modified xsi:type="dcterms:W3CDTF">2020-01-31T16:16:40Z</dcterms:modified>
</cp:coreProperties>
</file>